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09" r:id="rId28"/>
    <p:sldId id="310" r:id="rId29"/>
    <p:sldId id="311" r:id="rId30"/>
    <p:sldId id="337" r:id="rId31"/>
    <p:sldId id="338" r:id="rId32"/>
    <p:sldId id="339" r:id="rId33"/>
    <p:sldId id="315" r:id="rId34"/>
    <p:sldId id="316" r:id="rId35"/>
    <p:sldId id="340"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autoAdjust="0"/>
    <p:restoredTop sz="85169"/>
  </p:normalViewPr>
  <p:slideViewPr>
    <p:cSldViewPr snapToGrid="0" snapToObjects="1">
      <p:cViewPr>
        <p:scale>
          <a:sx n="96" d="100"/>
          <a:sy n="96" d="100"/>
        </p:scale>
        <p:origin x="1410"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742784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319021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690705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54814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285353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507046" y="327057"/>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Natchanon</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Leedara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latin typeface="+mn-lt"/>
              </a:rPr>
              <a:t>10</a:t>
            </a:fld>
            <a:endParaRPr lang="en-US">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rPr>
              <a:t>We performed exploratory data analysis and determined the training labels.</a:t>
            </a:r>
          </a:p>
          <a:p>
            <a:r>
              <a:rPr lang="en-US" sz="2200" dirty="0">
                <a:solidFill>
                  <a:schemeClr val="accent3">
                    <a:lumMod val="25000"/>
                  </a:schemeClr>
                </a:solidFill>
              </a:rPr>
              <a:t>We calculated the number of launches at each site, and the number and occurrence of each orbits</a:t>
            </a:r>
          </a:p>
          <a:p>
            <a:r>
              <a:rPr lang="en-US" sz="2200" dirty="0">
                <a:solidFill>
                  <a:schemeClr val="accent3">
                    <a:lumMod val="25000"/>
                  </a:schemeClr>
                </a:solidFill>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rPr>
              <a:t>The link to the notebook is </a:t>
            </a:r>
            <a:r>
              <a:rPr lang="en-US" sz="2200" dirty="0">
                <a:solidFill>
                  <a:srgbClr val="1C7DDB"/>
                </a:solidFill>
              </a:rPr>
              <a:t>https://github.com/ryomakung55/testrepo/blob/834fc636d5c04066a3486545d515bdc0e403217c/Data%20Wrangling-1.ipynb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latin typeface="+mn-lt"/>
              </a:rPr>
              <a:t>11</a:t>
            </a:fld>
            <a:endParaRPr lang="en-US" dirty="0">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51073" y="1577596"/>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link to the notebook is </a:t>
            </a:r>
            <a:r>
              <a:rPr lang="en-US" sz="2200" dirty="0">
                <a:solidFill>
                  <a:srgbClr val="1C7DDB"/>
                </a:solidFill>
              </a:rPr>
              <a:t>https://github.com/ryomakung55/testrepo/blob/834fc636d5c04066a3486545d515bdc0e403217c/EDA%20with%20Data%20Visualization-4.ipynb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1248242" y="1327331"/>
            <a:ext cx="4457973" cy="2458077"/>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1248242" y="3961457"/>
            <a:ext cx="4457973" cy="254764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latin typeface="+mn-lt"/>
              </a:rPr>
              <a:t>12</a:t>
            </a:fld>
            <a:endParaRPr lang="en-US">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0687962"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We loaded the SpaceX dataset into a PostgreSQL database without leaving the </a:t>
            </a:r>
            <a:r>
              <a:rPr lang="en-US" sz="2200" dirty="0" err="1">
                <a:solidFill>
                  <a:schemeClr val="accent3">
                    <a:lumMod val="25000"/>
                  </a:schemeClr>
                </a:solidFill>
              </a:rPr>
              <a:t>jupyter</a:t>
            </a:r>
            <a:r>
              <a:rPr lang="en-US" sz="2200" dirty="0">
                <a:solidFill>
                  <a:schemeClr val="accent3">
                    <a:lumMod val="25000"/>
                  </a:schemeClr>
                </a:solidFill>
              </a:rPr>
              <a:t> notebook.</a:t>
            </a:r>
          </a:p>
          <a:p>
            <a:pPr>
              <a:lnSpc>
                <a:spcPct val="100000"/>
              </a:lnSpc>
              <a:spcBef>
                <a:spcPts val="1400"/>
              </a:spcBef>
            </a:pPr>
            <a:r>
              <a:rPr lang="en-US" sz="2200" dirty="0">
                <a:solidFill>
                  <a:schemeClr val="accent3">
                    <a:lumMod val="25000"/>
                  </a:schemeClr>
                </a:solidFill>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rPr>
              <a:t>The names of unique launch sites in the space mission.</a:t>
            </a:r>
          </a:p>
          <a:p>
            <a:pPr lvl="1">
              <a:lnSpc>
                <a:spcPct val="100000"/>
              </a:lnSpc>
              <a:spcBef>
                <a:spcPts val="1400"/>
              </a:spcBef>
              <a:buFontTx/>
              <a:buChar char="-"/>
            </a:pPr>
            <a:r>
              <a:rPr lang="en-US" sz="1700" dirty="0">
                <a:solidFill>
                  <a:schemeClr val="bg2">
                    <a:lumMod val="50000"/>
                  </a:schemeClr>
                </a:solidFill>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rPr>
              <a:t>The failed landing outcomes in drone ship, their booster version and launch site names.</a:t>
            </a: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link to the notebook is </a:t>
            </a:r>
            <a:r>
              <a:rPr lang="en-US" sz="2200" dirty="0">
                <a:solidFill>
                  <a:srgbClr val="1C7DDB"/>
                </a:solidFill>
              </a:rPr>
              <a:t>https://github.com/ryomakung55/testrepo/blob/834fc636d5c04066a3486545d515bdc0e403217c/EDA%20with%20SQL-5.ipynb</a:t>
            </a:r>
            <a:endParaRPr lang="en-US" sz="2200"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latin typeface="+mn-lt"/>
              </a:rPr>
              <a:t>13</a:t>
            </a:fld>
            <a:endParaRPr lang="en-US">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rPr>
              <a:t>Are launch sites near railways, highways and coastlines</a:t>
            </a:r>
            <a:r>
              <a:rPr lang="th-TH" sz="1800" dirty="0">
                <a:solidFill>
                  <a:schemeClr val="bg2">
                    <a:lumMod val="50000"/>
                  </a:schemeClr>
                </a:solidFill>
              </a:rPr>
              <a:t> ?</a:t>
            </a:r>
            <a:endParaRPr lang="en-US" sz="1800" dirty="0">
              <a:solidFill>
                <a:schemeClr val="bg2">
                  <a:lumMod val="50000"/>
                </a:schemeClr>
              </a:solidFill>
            </a:endParaRPr>
          </a:p>
          <a:p>
            <a:pPr lvl="1">
              <a:lnSpc>
                <a:spcPct val="100000"/>
              </a:lnSpc>
              <a:spcBef>
                <a:spcPts val="1400"/>
              </a:spcBef>
              <a:buFontTx/>
              <a:buChar char="-"/>
            </a:pPr>
            <a:r>
              <a:rPr lang="en-US" sz="1800" dirty="0">
                <a:solidFill>
                  <a:schemeClr val="bg2">
                    <a:lumMod val="50000"/>
                  </a:schemeClr>
                </a:solidFill>
              </a:rPr>
              <a:t>Do launch sites keep certain distance away from cities</a:t>
            </a:r>
            <a:r>
              <a:rPr lang="th-TH" sz="1800" dirty="0">
                <a:solidFill>
                  <a:schemeClr val="bg2">
                    <a:lumMod val="50000"/>
                  </a:schemeClr>
                </a:solidFill>
              </a:rPr>
              <a:t> ?</a:t>
            </a:r>
            <a:endParaRPr lang="en-US" sz="1800" dirty="0">
              <a:solidFill>
                <a:schemeClr val="bg2">
                  <a:lumMod val="50000"/>
                </a:schemeClr>
              </a:solidFill>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latin typeface="+mn-lt"/>
              </a:rPr>
              <a:t>14</a:t>
            </a:fld>
            <a:endParaRPr lang="en-US">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rPr>
              <a:t>We built an interactive dashboard with Plotly dash</a:t>
            </a:r>
          </a:p>
          <a:p>
            <a:pPr>
              <a:lnSpc>
                <a:spcPct val="100000"/>
              </a:lnSpc>
              <a:spcBef>
                <a:spcPts val="1400"/>
              </a:spcBef>
            </a:pPr>
            <a:r>
              <a:rPr lang="en-US" sz="2200" dirty="0">
                <a:solidFill>
                  <a:schemeClr val="accent3">
                    <a:lumMod val="25000"/>
                  </a:schemeClr>
                </a:solidFill>
              </a:rPr>
              <a:t>We plotted pie charts showing the total launches by a certain sites</a:t>
            </a:r>
          </a:p>
          <a:p>
            <a:pPr>
              <a:lnSpc>
                <a:spcPct val="100000"/>
              </a:lnSpc>
              <a:spcBef>
                <a:spcPts val="1400"/>
              </a:spcBef>
            </a:pPr>
            <a:r>
              <a:rPr lang="en-US" sz="2200" dirty="0">
                <a:solidFill>
                  <a:schemeClr val="accent3">
                    <a:lumMod val="25000"/>
                  </a:schemeClr>
                </a:solidFill>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rPr>
              <a:t>The link to the notebook is </a:t>
            </a:r>
            <a:r>
              <a:rPr lang="en-US" sz="2200" dirty="0">
                <a:solidFill>
                  <a:srgbClr val="1C7DDB"/>
                </a:solidFill>
              </a:rPr>
              <a:t>https://github.com/ryomakung55/testrepo/blob/834fc636d5c04066a3486545d515bdc0e403217c/7.py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latin typeface="+mn-lt"/>
              </a:rPr>
              <a:t>15</a:t>
            </a:fld>
            <a:endParaRPr lang="en-US">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16054" y="158708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We loaded the data using </a:t>
            </a:r>
            <a:r>
              <a:rPr lang="en-US" sz="2200" dirty="0" err="1">
                <a:solidFill>
                  <a:schemeClr val="accent3">
                    <a:lumMod val="25000"/>
                  </a:schemeClr>
                </a:solidFill>
              </a:rPr>
              <a:t>numpy</a:t>
            </a:r>
            <a:r>
              <a:rPr lang="en-US" sz="2200" dirty="0">
                <a:solidFill>
                  <a:schemeClr val="accent3">
                    <a:lumMod val="25000"/>
                  </a:schemeClr>
                </a:solidFill>
              </a:rPr>
              <a:t> and pandas, transformed the data, split our data into training and testing.</a:t>
            </a:r>
          </a:p>
          <a:p>
            <a:pPr>
              <a:lnSpc>
                <a:spcPct val="100000"/>
              </a:lnSpc>
              <a:spcBef>
                <a:spcPts val="1400"/>
              </a:spcBef>
            </a:pPr>
            <a:r>
              <a:rPr lang="en-US" sz="2200" dirty="0">
                <a:solidFill>
                  <a:schemeClr val="accent3">
                    <a:lumMod val="25000"/>
                  </a:schemeClr>
                </a:solidFill>
              </a:rPr>
              <a:t>We built different machine learning models and tune different hyperparameters using </a:t>
            </a:r>
            <a:r>
              <a:rPr lang="en-US" sz="2200" dirty="0" err="1">
                <a:solidFill>
                  <a:schemeClr val="accent3">
                    <a:lumMod val="25000"/>
                  </a:schemeClr>
                </a:solidFill>
              </a:rPr>
              <a:t>GridSearchCV</a:t>
            </a:r>
            <a:r>
              <a:rPr lang="en-US" sz="2200" dirty="0">
                <a:solidFill>
                  <a:schemeClr val="accent3">
                    <a:lumMod val="25000"/>
                  </a:schemeClr>
                </a:solidFill>
              </a:rPr>
              <a:t>.</a:t>
            </a:r>
          </a:p>
          <a:p>
            <a:pPr>
              <a:lnSpc>
                <a:spcPct val="100000"/>
              </a:lnSpc>
              <a:spcBef>
                <a:spcPts val="1400"/>
              </a:spcBef>
            </a:pPr>
            <a:r>
              <a:rPr lang="en-US" sz="2200" dirty="0">
                <a:solidFill>
                  <a:schemeClr val="accent3">
                    <a:lumMod val="25000"/>
                  </a:schemeClr>
                </a:solidFill>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rPr>
              <a:t>We found the best performing classification model.</a:t>
            </a:r>
          </a:p>
          <a:p>
            <a:pPr>
              <a:lnSpc>
                <a:spcPct val="100000"/>
              </a:lnSpc>
              <a:spcBef>
                <a:spcPts val="1400"/>
              </a:spcBef>
            </a:pPr>
            <a:r>
              <a:rPr lang="en-US" sz="2200" dirty="0">
                <a:solidFill>
                  <a:schemeClr val="accent3">
                    <a:lumMod val="25000"/>
                  </a:schemeClr>
                </a:solidFill>
              </a:rPr>
              <a:t>The link to the notebook is </a:t>
            </a:r>
            <a:r>
              <a:rPr lang="en-US" sz="2200" dirty="0">
                <a:solidFill>
                  <a:srgbClr val="1C7DDB"/>
                </a:solidFill>
              </a:rPr>
              <a:t>https://github.com/ryomakung55/testrepo/blob/834fc636d5c04066a3486545d515bdc0e403217c/Machine%20Learning%20Prediction-6.ipynb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19387" y="1807337"/>
            <a:ext cx="10616847"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100000"/>
              </a:lnSpc>
              <a:spcBef>
                <a:spcPts val="1400"/>
              </a:spcBef>
            </a:pPr>
            <a:r>
              <a:rPr lang="en-US" sz="2500" dirty="0">
                <a:solidFill>
                  <a:schemeClr val="accent3">
                    <a:lumMod val="25000"/>
                  </a:schemeClr>
                </a:solidFill>
                <a:latin typeface="+mn-lt"/>
              </a:rPr>
              <a:t>Exploratory data analysis results</a:t>
            </a:r>
          </a:p>
          <a:p>
            <a:pPr algn="ctr">
              <a:lnSpc>
                <a:spcPct val="100000"/>
              </a:lnSpc>
              <a:spcBef>
                <a:spcPts val="1400"/>
              </a:spcBef>
            </a:pPr>
            <a:r>
              <a:rPr lang="en-US" sz="2500" dirty="0">
                <a:solidFill>
                  <a:schemeClr val="accent3">
                    <a:lumMod val="25000"/>
                  </a:schemeClr>
                </a:solidFill>
                <a:latin typeface="+mn-lt"/>
              </a:rPr>
              <a:t>Interactive analytics demo in screenshots</a:t>
            </a:r>
          </a:p>
          <a:p>
            <a:pPr algn="ctr">
              <a:lnSpc>
                <a:spcPct val="100000"/>
              </a:lnSpc>
              <a:spcBef>
                <a:spcPts val="1400"/>
              </a:spcBef>
            </a:pPr>
            <a:r>
              <a:rPr lang="en-US" sz="2500" dirty="0">
                <a:solidFill>
                  <a:schemeClr val="accent3">
                    <a:lumMod val="25000"/>
                  </a:schemeClr>
                </a:solidFill>
                <a:latin typeface="+mn-lt"/>
              </a:rPr>
              <a:t>Predictive analysis results</a:t>
            </a:r>
          </a:p>
          <a:p>
            <a:pPr lvl="1" algn="ctr"/>
            <a:endParaRPr lang="en-US" sz="2500" dirty="0">
              <a:latin typeface="+mn-lt"/>
            </a:endParaRPr>
          </a:p>
          <a:p>
            <a:pPr marL="457200" lvl="1" indent="0" algn="ctr">
              <a:buNone/>
            </a:pPr>
            <a:endParaRPr lang="en-US" sz="2500"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latin typeface="+mn-lt"/>
              </a:rPr>
              <a:t>16</a:t>
            </a:fld>
            <a:endParaRPr lang="en-US">
              <a:latin typeface="+mn-lt"/>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latin typeface="+mn-lt"/>
              </a:rPr>
              <a:t>18</a:t>
            </a:fld>
            <a:endParaRPr lang="en-US">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500" y="5258529"/>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Flight Number vs. Launch Site</a:t>
            </a: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189529" y="2089511"/>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5024" y="0"/>
            <a:ext cx="6560929"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mn-lt"/>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2" name="Rectangle 1">
            <a:extLst>
              <a:ext uri="{FF2B5EF4-FFF2-40B4-BE49-F238E27FC236}">
                <a16:creationId xmlns:a16="http://schemas.microsoft.com/office/drawing/2014/main" id="{0722089D-7167-E4EB-26B9-9F54F59CEFC9}"/>
              </a:ext>
            </a:extLst>
          </p:cNvPr>
          <p:cNvSpPr/>
          <p:nvPr/>
        </p:nvSpPr>
        <p:spPr>
          <a:xfrm>
            <a:off x="3846443" y="397565"/>
            <a:ext cx="785192" cy="6072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1207678" y="1560935"/>
            <a:ext cx="4886798" cy="1401062"/>
          </a:xfrm>
          <a:prstGeom prst="rect">
            <a:avLst/>
          </a:prstGeom>
        </p:spPr>
      </p:pic>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3651077" y="3561969"/>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latin typeface="+mn-lt"/>
              </a:rPr>
              <a:pPr/>
              <a:t>2</a:t>
            </a:fld>
            <a:endParaRPr lang="en-US" dirty="0">
              <a:latin typeface="+mn-lt"/>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0B49CB"/>
                </a:solidFill>
                <a:latin typeface="+mn-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9590" y="1697301"/>
            <a:ext cx="11392818" cy="4393982"/>
          </a:xfrm>
          <a:prstGeom prst="rect">
            <a:avLst/>
          </a:prstGeom>
        </p:spPr>
        <p:txBody>
          <a:bodyPr vert="horz" lIns="91440" tIns="45720" rIns="91440" bIns="45720" rtlCol="0">
            <a:normAutofit/>
          </a:bodyPr>
          <a:lstStyle/>
          <a:p>
            <a:pPr algn="ctr">
              <a:spcBef>
                <a:spcPts val="1400"/>
              </a:spcBef>
            </a:pPr>
            <a:r>
              <a:rPr lang="en-US" sz="2200" dirty="0"/>
              <a:t>From the plot, we can see that ES-L1, GEO, HEO, SSO, VLEO had the most success rate.</a:t>
            </a:r>
          </a:p>
          <a:p>
            <a:pPr algn="ct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2805720" y="2875587"/>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latin typeface="+mn-lt"/>
              </a:rPr>
              <a:t>21</a:t>
            </a:fld>
            <a:endParaRPr lang="en-US">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22921"/>
            <a:ext cx="10515600" cy="3811588"/>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rPr>
              <a:t>The plot below shows the Flight Number vs. Orbit type. We observe that in the LEO orbit, success is related to the number of flights whereas in the GTO orbit, there is no relationship between flight number and the orbit. </a:t>
            </a:r>
          </a:p>
          <a:p>
            <a:pPr algn="ctr">
              <a:lnSpc>
                <a:spcPct val="100000"/>
              </a:lnSpc>
              <a:spcBef>
                <a:spcPts val="1400"/>
              </a:spcBef>
            </a:pPr>
            <a:endParaRPr lang="en-US" sz="2200" dirty="0">
              <a:solidFill>
                <a:schemeClr val="accent3">
                  <a:lumMod val="25000"/>
                </a:schemeClr>
              </a:solidFill>
            </a:endParaRPr>
          </a:p>
          <a:p>
            <a:pPr marL="0" indent="0" algn="ctr">
              <a:lnSpc>
                <a:spcPct val="100000"/>
              </a:lnSpc>
              <a:spcBef>
                <a:spcPts val="1400"/>
              </a:spcBef>
              <a:buNone/>
            </a:pPr>
            <a:endParaRPr lang="en-US" sz="2200" dirty="0">
              <a:solidFill>
                <a:schemeClr val="accent3">
                  <a:lumMod val="25000"/>
                </a:schemeClr>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Flight Number vs. Orbit Type</a:t>
            </a: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544619" y="3429000"/>
            <a:ext cx="9355932" cy="238332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latin typeface="+mn-lt"/>
              </a:rPr>
              <a:t>22</a:t>
            </a:fld>
            <a:endParaRPr lang="en-US">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rPr>
              <a:t>We can observe that with heavy payloads, the successful landing are more for PO, LEO and ISS orbits.</a:t>
            </a:r>
          </a:p>
          <a:p>
            <a:pPr algn="ctr">
              <a:lnSpc>
                <a:spcPct val="100000"/>
              </a:lnSpc>
              <a:spcBef>
                <a:spcPts val="1400"/>
              </a:spcBef>
            </a:pPr>
            <a:endParaRPr lang="en-US" sz="2200"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Payload vs. Orbit Type</a:t>
            </a: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486507" y="3279913"/>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5503905"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mn-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471287"/>
            <a:ext cx="4008384" cy="4393982"/>
          </a:xfrm>
          <a:prstGeom prst="rect">
            <a:avLst/>
          </a:prstGeom>
        </p:spPr>
        <p:txBody>
          <a:bodyPr vert="horz" lIns="91440" tIns="45720" rIns="91440" bIns="45720" rtlCol="0">
            <a:normAutofit/>
          </a:bodyPr>
          <a:lstStyle/>
          <a:p>
            <a:pPr>
              <a:spcBef>
                <a:spcPts val="1400"/>
              </a:spcBef>
            </a:pPr>
            <a:r>
              <a:rPr lang="en-US" sz="2200" dirty="0"/>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507030" y="3050012"/>
            <a:ext cx="4704478" cy="2688520"/>
          </a:xfrm>
          <a:prstGeom prst="rect">
            <a:avLst/>
          </a:prstGeom>
        </p:spPr>
      </p:pic>
      <p:sp>
        <p:nvSpPr>
          <p:cNvPr id="2" name="Content Placeholder 2">
            <a:extLst>
              <a:ext uri="{FF2B5EF4-FFF2-40B4-BE49-F238E27FC236}">
                <a16:creationId xmlns:a16="http://schemas.microsoft.com/office/drawing/2014/main" id="{4BD458BE-3D53-72F6-52AD-205AE1978A3E}"/>
              </a:ext>
            </a:extLst>
          </p:cNvPr>
          <p:cNvSpPr txBox="1">
            <a:spLocks/>
          </p:cNvSpPr>
          <p:nvPr/>
        </p:nvSpPr>
        <p:spPr>
          <a:xfrm>
            <a:off x="6221330" y="1577515"/>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t>We used the key word </a:t>
            </a:r>
            <a:r>
              <a:rPr lang="en-US" sz="2200" b="1" dirty="0"/>
              <a:t>DISTINCT</a:t>
            </a:r>
            <a:r>
              <a:rPr lang="en-US" sz="2200" dirty="0"/>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F550DB89-EC83-0028-668D-8781509FA05E}"/>
              </a:ext>
            </a:extLst>
          </p:cNvPr>
          <p:cNvPicPr>
            <a:picLocks noChangeAspect="1"/>
          </p:cNvPicPr>
          <p:nvPr/>
        </p:nvPicPr>
        <p:blipFill>
          <a:blip r:embed="rId3"/>
          <a:stretch>
            <a:fillRect/>
          </a:stretch>
        </p:blipFill>
        <p:spPr>
          <a:xfrm>
            <a:off x="6147372" y="3005120"/>
            <a:ext cx="5769294" cy="3260905"/>
          </a:xfrm>
          <a:prstGeom prst="rect">
            <a:avLst/>
          </a:prstGeom>
        </p:spPr>
      </p:pic>
      <p:sp>
        <p:nvSpPr>
          <p:cNvPr id="7" name="Title 1">
            <a:extLst>
              <a:ext uri="{FF2B5EF4-FFF2-40B4-BE49-F238E27FC236}">
                <a16:creationId xmlns:a16="http://schemas.microsoft.com/office/drawing/2014/main" id="{65D99EC8-6F5E-47B2-EC78-444189444A46}"/>
              </a:ext>
            </a:extLst>
          </p:cNvPr>
          <p:cNvSpPr txBox="1">
            <a:spLocks/>
          </p:cNvSpPr>
          <p:nvPr/>
        </p:nvSpPr>
        <p:spPr>
          <a:xfrm>
            <a:off x="6464133"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mn-lt"/>
                <a:ea typeface="+mn-ea"/>
                <a:cs typeface="+mn-cs"/>
              </a:rPr>
              <a:t>All Launch Site Names</a:t>
            </a:r>
          </a:p>
        </p:txBody>
      </p:sp>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latin typeface="+mn-lt"/>
              </a:rPr>
              <a:t>24</a:t>
            </a:fld>
            <a:endParaRPr lang="en-US">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1257237" y="2570593"/>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latin typeface="+mn-lt"/>
              </a:rPr>
              <a:t>25</a:t>
            </a:fld>
            <a:endParaRPr lang="en-US">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2167059" y="2833181"/>
            <a:ext cx="8070246" cy="32020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n-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334469" y="2128484"/>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2" name="Content Placeholder 4">
            <a:extLst>
              <a:ext uri="{FF2B5EF4-FFF2-40B4-BE49-F238E27FC236}">
                <a16:creationId xmlns:a16="http://schemas.microsoft.com/office/drawing/2014/main" id="{5CCDB2D2-8F77-48E1-21F4-28270C4AF3B8}"/>
              </a:ext>
            </a:extLst>
          </p:cNvPr>
          <p:cNvSpPr txBox="1">
            <a:spLocks/>
          </p:cNvSpPr>
          <p:nvPr/>
        </p:nvSpPr>
        <p:spPr>
          <a:xfrm>
            <a:off x="388356" y="2925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t>We observed that the dates of the first successful landing outcome on ground pad was 22</a:t>
            </a:r>
            <a:r>
              <a:rPr lang="en-US" sz="1800" baseline="30000" dirty="0"/>
              <a:t>nd</a:t>
            </a:r>
            <a:r>
              <a:rPr lang="en-US" sz="1800" dirty="0"/>
              <a:t> December 2015</a:t>
            </a:r>
          </a:p>
        </p:txBody>
      </p:sp>
      <p:pic>
        <p:nvPicPr>
          <p:cNvPr id="7" name="Picture 6">
            <a:extLst>
              <a:ext uri="{FF2B5EF4-FFF2-40B4-BE49-F238E27FC236}">
                <a16:creationId xmlns:a16="http://schemas.microsoft.com/office/drawing/2014/main" id="{723C4B01-6F51-963F-6761-CEF6DB1C6465}"/>
              </a:ext>
            </a:extLst>
          </p:cNvPr>
          <p:cNvPicPr>
            <a:picLocks noChangeAspect="1"/>
          </p:cNvPicPr>
          <p:nvPr/>
        </p:nvPicPr>
        <p:blipFill>
          <a:blip r:embed="rId2"/>
          <a:stretch>
            <a:fillRect/>
          </a:stretch>
        </p:blipFill>
        <p:spPr>
          <a:xfrm>
            <a:off x="5288922" y="2180215"/>
            <a:ext cx="6253212" cy="2494323"/>
          </a:xfrm>
          <a:prstGeom prst="rect">
            <a:avLst/>
          </a:prstGeom>
        </p:spPr>
      </p:pic>
      <p:sp>
        <p:nvSpPr>
          <p:cNvPr id="8" name="Title 1">
            <a:extLst>
              <a:ext uri="{FF2B5EF4-FFF2-40B4-BE49-F238E27FC236}">
                <a16:creationId xmlns:a16="http://schemas.microsoft.com/office/drawing/2014/main" id="{45AD78DC-6402-6B3B-766D-E19AABCC13A8}"/>
              </a:ext>
            </a:extLst>
          </p:cNvPr>
          <p:cNvSpPr txBox="1">
            <a:spLocks/>
          </p:cNvSpPr>
          <p:nvPr/>
        </p:nvSpPr>
        <p:spPr>
          <a:xfrm>
            <a:off x="484214" y="776445"/>
            <a:ext cx="3832786" cy="113573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mn-lt"/>
                <a:ea typeface="+mj-ea"/>
                <a:cs typeface="+mj-cs"/>
              </a:rPr>
              <a:t>First Successful Ground Landing Date</a:t>
            </a:r>
          </a:p>
        </p:txBody>
      </p:sp>
    </p:spTree>
    <p:extLst>
      <p:ext uri="{BB962C8B-B14F-4D97-AF65-F5344CB8AC3E}">
        <p14:creationId xmlns:p14="http://schemas.microsoft.com/office/powerpoint/2010/main" val="2777415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28</a:t>
            </a:fld>
            <a:endParaRPr lang="en-US" sz="1200">
              <a:solidFill>
                <a:srgbClr val="303030"/>
              </a:solidFill>
              <a:latin typeface="+mn-lt"/>
            </a:endParaRPr>
          </a:p>
        </p:txBody>
      </p:sp>
      <p:sp>
        <p:nvSpPr>
          <p:cNvPr id="3" name="Title 1">
            <a:extLst>
              <a:ext uri="{FF2B5EF4-FFF2-40B4-BE49-F238E27FC236}">
                <a16:creationId xmlns:a16="http://schemas.microsoft.com/office/drawing/2014/main" id="{89A85D9D-7DBE-38A7-1320-70EFD775C721}"/>
              </a:ext>
            </a:extLst>
          </p:cNvPr>
          <p:cNvSpPr txBox="1">
            <a:spLocks/>
          </p:cNvSpPr>
          <p:nvPr/>
        </p:nvSpPr>
        <p:spPr>
          <a:xfrm>
            <a:off x="392261" y="807608"/>
            <a:ext cx="4127316" cy="113573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mn-lt"/>
                <a:ea typeface="+mj-ea"/>
                <a:cs typeface="+mj-cs"/>
              </a:rPr>
              <a:t>Successful Drone Ship Landing with Payload between 4000 and 6000</a:t>
            </a:r>
          </a:p>
        </p:txBody>
      </p:sp>
      <p:pic>
        <p:nvPicPr>
          <p:cNvPr id="5" name="Picture 4">
            <a:extLst>
              <a:ext uri="{FF2B5EF4-FFF2-40B4-BE49-F238E27FC236}">
                <a16:creationId xmlns:a16="http://schemas.microsoft.com/office/drawing/2014/main" id="{5FDAD999-AD59-FA29-DD9A-2D0A2185D983}"/>
              </a:ext>
            </a:extLst>
          </p:cNvPr>
          <p:cNvPicPr>
            <a:picLocks noChangeAspect="1"/>
          </p:cNvPicPr>
          <p:nvPr/>
        </p:nvPicPr>
        <p:blipFill>
          <a:blip r:embed="rId2"/>
          <a:stretch>
            <a:fillRect/>
          </a:stretch>
        </p:blipFill>
        <p:spPr>
          <a:xfrm>
            <a:off x="5288921" y="1375477"/>
            <a:ext cx="6253214" cy="4284116"/>
          </a:xfrm>
          <a:prstGeom prst="rect">
            <a:avLst/>
          </a:prstGeom>
        </p:spPr>
      </p:pic>
      <p:sp>
        <p:nvSpPr>
          <p:cNvPr id="6" name="Content Placeholder 4">
            <a:extLst>
              <a:ext uri="{FF2B5EF4-FFF2-40B4-BE49-F238E27FC236}">
                <a16:creationId xmlns:a16="http://schemas.microsoft.com/office/drawing/2014/main" id="{CA111BFF-F517-09F7-C906-F08FF7263E76}"/>
              </a:ext>
            </a:extLst>
          </p:cNvPr>
          <p:cNvSpPr txBox="1">
            <a:spLocks/>
          </p:cNvSpPr>
          <p:nvPr/>
        </p:nvSpPr>
        <p:spPr>
          <a:xfrm>
            <a:off x="446242" y="3040457"/>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t>We used the </a:t>
            </a:r>
            <a:r>
              <a:rPr lang="en-US" sz="2000" b="1" dirty="0"/>
              <a:t>WHERE</a:t>
            </a:r>
            <a:r>
              <a:rPr lang="en-US" sz="2000" dirty="0"/>
              <a:t> clause to filter for boosters which have successfully landed on drone ship and applied the </a:t>
            </a:r>
            <a:r>
              <a:rPr lang="en-US" sz="2000" b="1" dirty="0"/>
              <a:t>AND</a:t>
            </a:r>
            <a:r>
              <a:rPr lang="en-US" sz="2000" dirty="0"/>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2893557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29</a:t>
            </a:fld>
            <a:endParaRPr lang="en-US" sz="1200">
              <a:solidFill>
                <a:srgbClr val="303030"/>
              </a:solidFill>
              <a:latin typeface="+mn-lt"/>
            </a:endParaRPr>
          </a:p>
        </p:txBody>
      </p:sp>
      <p:sp>
        <p:nvSpPr>
          <p:cNvPr id="2" name="Title 1">
            <a:extLst>
              <a:ext uri="{FF2B5EF4-FFF2-40B4-BE49-F238E27FC236}">
                <a16:creationId xmlns:a16="http://schemas.microsoft.com/office/drawing/2014/main" id="{32455FD1-B6E9-A8BB-12C3-7860E25DC66B}"/>
              </a:ext>
            </a:extLst>
          </p:cNvPr>
          <p:cNvSpPr txBox="1">
            <a:spLocks/>
          </p:cNvSpPr>
          <p:nvPr/>
        </p:nvSpPr>
        <p:spPr>
          <a:xfrm>
            <a:off x="556646" y="1186439"/>
            <a:ext cx="3660176" cy="113573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rgbClr val="0B49CB"/>
                </a:solidFill>
                <a:latin typeface="+mn-lt"/>
                <a:ea typeface="+mj-ea"/>
                <a:cs typeface="+mj-cs"/>
              </a:rPr>
              <a:t>Total Number of Successful and Failure Mission Outcomes</a:t>
            </a:r>
          </a:p>
        </p:txBody>
      </p:sp>
      <p:sp>
        <p:nvSpPr>
          <p:cNvPr id="7" name="Content Placeholder 4">
            <a:extLst>
              <a:ext uri="{FF2B5EF4-FFF2-40B4-BE49-F238E27FC236}">
                <a16:creationId xmlns:a16="http://schemas.microsoft.com/office/drawing/2014/main" id="{0A966736-9673-880D-8BD2-FE9B3D225B1E}"/>
              </a:ext>
            </a:extLst>
          </p:cNvPr>
          <p:cNvSpPr txBox="1">
            <a:spLocks/>
          </p:cNvSpPr>
          <p:nvPr/>
        </p:nvSpPr>
        <p:spPr>
          <a:xfrm>
            <a:off x="350406" y="3293009"/>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t>We used wildcard like ‘%’ to filter for </a:t>
            </a:r>
            <a:r>
              <a:rPr lang="en-US" b="1" dirty="0"/>
              <a:t>WHERE</a:t>
            </a:r>
            <a:r>
              <a:rPr lang="en-US" dirty="0"/>
              <a:t> </a:t>
            </a:r>
            <a:r>
              <a:rPr lang="en-US" dirty="0" err="1"/>
              <a:t>MissionOutcome</a:t>
            </a:r>
            <a:r>
              <a:rPr lang="en-US" dirty="0"/>
              <a:t> was a success or a failure. </a:t>
            </a:r>
          </a:p>
          <a:p>
            <a:pPr>
              <a:spcBef>
                <a:spcPts val="1400"/>
              </a:spcBef>
            </a:pPr>
            <a:endParaRPr lang="en-US" dirty="0"/>
          </a:p>
        </p:txBody>
      </p:sp>
      <p:pic>
        <p:nvPicPr>
          <p:cNvPr id="8" name="Picture 7">
            <a:extLst>
              <a:ext uri="{FF2B5EF4-FFF2-40B4-BE49-F238E27FC236}">
                <a16:creationId xmlns:a16="http://schemas.microsoft.com/office/drawing/2014/main" id="{C570F18A-ED38-5A34-43AC-7F9ED0BD5AD7}"/>
              </a:ext>
            </a:extLst>
          </p:cNvPr>
          <p:cNvPicPr>
            <a:picLocks noChangeAspect="1"/>
          </p:cNvPicPr>
          <p:nvPr/>
        </p:nvPicPr>
        <p:blipFill>
          <a:blip r:embed="rId2"/>
          <a:stretch>
            <a:fillRect/>
          </a:stretch>
        </p:blipFill>
        <p:spPr>
          <a:xfrm>
            <a:off x="5692029" y="1328262"/>
            <a:ext cx="5108891" cy="4633362"/>
          </a:xfrm>
          <a:prstGeom prst="rect">
            <a:avLst/>
          </a:prstGeom>
        </p:spPr>
      </p:pic>
    </p:spTree>
    <p:extLst>
      <p:ext uri="{BB962C8B-B14F-4D97-AF65-F5344CB8AC3E}">
        <p14:creationId xmlns:p14="http://schemas.microsoft.com/office/powerpoint/2010/main" val="33699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latin typeface="+mn-lt"/>
              </a:rPr>
              <a:pPr>
                <a:spcAft>
                  <a:spcPts val="600"/>
                </a:spcAft>
              </a:pPr>
              <a:t>3</a:t>
            </a:fld>
            <a:endParaRPr lang="en-US" dirty="0">
              <a:latin typeface="+mn-lt"/>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Summary of methodologies</a:t>
            </a:r>
          </a:p>
          <a:p>
            <a:pPr lvl="1">
              <a:lnSpc>
                <a:spcPct val="100000"/>
              </a:lnSpc>
              <a:spcBef>
                <a:spcPts val="1400"/>
              </a:spcBef>
              <a:buFontTx/>
              <a:buChar char="-"/>
            </a:pPr>
            <a:r>
              <a:rPr lang="en-US" sz="1800" dirty="0">
                <a:solidFill>
                  <a:schemeClr val="accent3">
                    <a:lumMod val="25000"/>
                  </a:schemeClr>
                </a:solidFill>
                <a:latin typeface="+mn-lt"/>
              </a:rPr>
              <a:t>Data Collection through API</a:t>
            </a:r>
          </a:p>
          <a:p>
            <a:pPr lvl="1">
              <a:lnSpc>
                <a:spcPct val="100000"/>
              </a:lnSpc>
              <a:spcBef>
                <a:spcPts val="1400"/>
              </a:spcBef>
              <a:buFontTx/>
              <a:buChar char="-"/>
            </a:pPr>
            <a:r>
              <a:rPr lang="en-US" sz="1800" dirty="0">
                <a:solidFill>
                  <a:schemeClr val="accent3">
                    <a:lumMod val="25000"/>
                  </a:schemeClr>
                </a:solidFill>
                <a:latin typeface="+mn-lt"/>
              </a:rPr>
              <a:t>Data Collection with Web Scraping</a:t>
            </a:r>
          </a:p>
          <a:p>
            <a:pPr lvl="1">
              <a:lnSpc>
                <a:spcPct val="100000"/>
              </a:lnSpc>
              <a:spcBef>
                <a:spcPts val="1400"/>
              </a:spcBef>
              <a:buFontTx/>
              <a:buChar char="-"/>
            </a:pPr>
            <a:r>
              <a:rPr lang="en-US" sz="1800" dirty="0">
                <a:solidFill>
                  <a:schemeClr val="accent3">
                    <a:lumMod val="25000"/>
                  </a:schemeClr>
                </a:solidFill>
                <a:latin typeface="+mn-lt"/>
              </a:rPr>
              <a:t>Data Wrangling</a:t>
            </a:r>
          </a:p>
          <a:p>
            <a:pPr lvl="1">
              <a:lnSpc>
                <a:spcPct val="100000"/>
              </a:lnSpc>
              <a:spcBef>
                <a:spcPts val="1400"/>
              </a:spcBef>
              <a:buFontTx/>
              <a:buChar char="-"/>
            </a:pPr>
            <a:r>
              <a:rPr lang="en-US" sz="1800" dirty="0">
                <a:solidFill>
                  <a:schemeClr val="accent3">
                    <a:lumMod val="25000"/>
                  </a:schemeClr>
                </a:solidFill>
                <a:latin typeface="+mn-lt"/>
              </a:rPr>
              <a:t>Exploratory Data Analysis with SQL</a:t>
            </a:r>
          </a:p>
          <a:p>
            <a:pPr lvl="1">
              <a:lnSpc>
                <a:spcPct val="100000"/>
              </a:lnSpc>
              <a:spcBef>
                <a:spcPts val="1400"/>
              </a:spcBef>
              <a:buFontTx/>
              <a:buChar char="-"/>
            </a:pPr>
            <a:r>
              <a:rPr lang="en-US" sz="1800" dirty="0">
                <a:solidFill>
                  <a:schemeClr val="accent3">
                    <a:lumMod val="25000"/>
                  </a:schemeClr>
                </a:solidFill>
                <a:latin typeface="+mn-lt"/>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mn-lt"/>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mn-lt"/>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mn-lt"/>
              </a:rPr>
              <a:t>Summary of all results</a:t>
            </a:r>
            <a:endParaRPr lang="en-US" sz="1800" dirty="0">
              <a:solidFill>
                <a:schemeClr val="accent3">
                  <a:lumMod val="25000"/>
                </a:schemeClr>
              </a:solidFill>
              <a:latin typeface="+mn-lt"/>
            </a:endParaRPr>
          </a:p>
          <a:p>
            <a:pPr lvl="1">
              <a:lnSpc>
                <a:spcPct val="100000"/>
              </a:lnSpc>
              <a:spcBef>
                <a:spcPts val="1400"/>
              </a:spcBef>
              <a:buFontTx/>
              <a:buChar char="-"/>
            </a:pPr>
            <a:r>
              <a:rPr lang="en-US" sz="1800" dirty="0">
                <a:solidFill>
                  <a:schemeClr val="accent3">
                    <a:lumMod val="25000"/>
                  </a:schemeClr>
                </a:solidFill>
                <a:latin typeface="+mn-lt"/>
              </a:rPr>
              <a:t>Exploratory Data Analysis result</a:t>
            </a:r>
          </a:p>
          <a:p>
            <a:pPr lvl="1">
              <a:lnSpc>
                <a:spcPct val="100000"/>
              </a:lnSpc>
              <a:spcBef>
                <a:spcPts val="1400"/>
              </a:spcBef>
              <a:buFontTx/>
              <a:buChar char="-"/>
            </a:pPr>
            <a:r>
              <a:rPr lang="en-US" sz="1800" dirty="0">
                <a:solidFill>
                  <a:schemeClr val="accent3">
                    <a:lumMod val="25000"/>
                  </a:schemeClr>
                </a:solidFill>
                <a:latin typeface="+mn-lt"/>
              </a:rPr>
              <a:t>Interactive analytics in screenshots</a:t>
            </a:r>
          </a:p>
          <a:p>
            <a:pPr lvl="1">
              <a:lnSpc>
                <a:spcPct val="100000"/>
              </a:lnSpc>
              <a:spcBef>
                <a:spcPts val="1400"/>
              </a:spcBef>
              <a:buFontTx/>
              <a:buChar char="-"/>
            </a:pPr>
            <a:r>
              <a:rPr lang="en-US" sz="1800" dirty="0">
                <a:solidFill>
                  <a:schemeClr val="accent3">
                    <a:lumMod val="25000"/>
                  </a:schemeClr>
                </a:solidFill>
                <a:latin typeface="+mn-lt"/>
              </a:rPr>
              <a:t>Predictive Analytics result</a:t>
            </a:r>
          </a:p>
          <a:p>
            <a:pPr>
              <a:lnSpc>
                <a:spcPct val="100000"/>
              </a:lnSpc>
              <a:spcBef>
                <a:spcPts val="1400"/>
              </a:spcBef>
            </a:pPr>
            <a:endParaRPr lang="en-US" sz="22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n-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t>We determined the booster that have carried the maximum payload using a subquery in the </a:t>
            </a:r>
            <a:r>
              <a:rPr lang="en-US" sz="1700" b="1" dirty="0"/>
              <a:t>WHERE</a:t>
            </a:r>
            <a:r>
              <a:rPr lang="en-US" sz="1700" dirty="0"/>
              <a:t> clause and the </a:t>
            </a:r>
            <a:r>
              <a:rPr lang="en-US" sz="1700" b="1" dirty="0"/>
              <a:t>MAX() </a:t>
            </a:r>
            <a:r>
              <a:rPr lang="en-US" sz="1700" dirty="0"/>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gn="ct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251904" y="3194050"/>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32</a:t>
            </a:fld>
            <a:endParaRPr lang="en-US" sz="1200">
              <a:solidFill>
                <a:srgbClr val="303030"/>
              </a:solidFill>
              <a:latin typeface="+mn-lt"/>
            </a:endParaRPr>
          </a:p>
        </p:txBody>
      </p:sp>
      <p:sp>
        <p:nvSpPr>
          <p:cNvPr id="3" name="Title 1">
            <a:extLst>
              <a:ext uri="{FF2B5EF4-FFF2-40B4-BE49-F238E27FC236}">
                <a16:creationId xmlns:a16="http://schemas.microsoft.com/office/drawing/2014/main" id="{48BCC311-C96B-A831-991F-90117959A83C}"/>
              </a:ext>
            </a:extLst>
          </p:cNvPr>
          <p:cNvSpPr txBox="1">
            <a:spLocks/>
          </p:cNvSpPr>
          <p:nvPr/>
        </p:nvSpPr>
        <p:spPr>
          <a:xfrm>
            <a:off x="247681" y="524385"/>
            <a:ext cx="3995589"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E8701AEA-74FF-2364-B027-EC43B7F20677}"/>
              </a:ext>
            </a:extLst>
          </p:cNvPr>
          <p:cNvSpPr txBox="1">
            <a:spLocks/>
          </p:cNvSpPr>
          <p:nvPr/>
        </p:nvSpPr>
        <p:spPr>
          <a:xfrm>
            <a:off x="284203" y="2144930"/>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latin typeface="Abadi" panose="020B0604020104020204" pitchFamily="34" charset="0"/>
              </a:rPr>
              <a:t>We selected Landing outcomes and the </a:t>
            </a:r>
            <a:r>
              <a:rPr lang="en-US" sz="1800" b="1" dirty="0">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latin typeface="Abadi" panose="020B0604020104020204" pitchFamily="34" charset="0"/>
              </a:rPr>
              <a:t>WHERE</a:t>
            </a:r>
            <a:r>
              <a:rPr lang="en-US" sz="1800" dirty="0">
                <a:latin typeface="Abadi" panose="020B0604020104020204" pitchFamily="34" charset="0"/>
              </a:rPr>
              <a:t> clause to filter for landing outcomes </a:t>
            </a:r>
            <a:r>
              <a:rPr lang="en-US" sz="1800" b="1" dirty="0">
                <a:latin typeface="Abadi" panose="020B0604020104020204" pitchFamily="34" charset="0"/>
              </a:rPr>
              <a:t>BETWEEN</a:t>
            </a:r>
            <a:r>
              <a:rPr lang="en-US" sz="1800" dirty="0">
                <a:latin typeface="Abadi" panose="020B0604020104020204" pitchFamily="34" charset="0"/>
              </a:rPr>
              <a:t> 2010-06-04 to 2010-03-20.</a:t>
            </a:r>
          </a:p>
          <a:p>
            <a:pPr>
              <a:spcBef>
                <a:spcPts val="1400"/>
              </a:spcBef>
            </a:pPr>
            <a:r>
              <a:rPr lang="en-US" sz="1800" dirty="0">
                <a:latin typeface="Abadi" panose="020B0604020104020204" pitchFamily="34" charset="0"/>
              </a:rPr>
              <a:t>We applied the </a:t>
            </a:r>
            <a:r>
              <a:rPr lang="en-US" sz="1800" b="1" dirty="0">
                <a:latin typeface="Abadi" panose="020B0604020104020204" pitchFamily="34" charset="0"/>
              </a:rPr>
              <a:t>GROUP BY </a:t>
            </a:r>
            <a:r>
              <a:rPr lang="en-US" sz="1800" dirty="0">
                <a:latin typeface="Abadi" panose="020B0604020104020204" pitchFamily="34" charset="0"/>
              </a:rPr>
              <a:t>clause to group the landing outcomes and the </a:t>
            </a:r>
            <a:r>
              <a:rPr lang="en-US" sz="1800" b="1" dirty="0">
                <a:latin typeface="Abadi" panose="020B0604020104020204" pitchFamily="34" charset="0"/>
              </a:rPr>
              <a:t>ORDER BY </a:t>
            </a:r>
            <a:r>
              <a:rPr lang="en-US" sz="1800" dirty="0">
                <a:latin typeface="Abadi" panose="020B0604020104020204" pitchFamily="34" charset="0"/>
              </a:rPr>
              <a:t>clause to order the grouped landing outcome in descending order.</a:t>
            </a:r>
          </a:p>
          <a:p>
            <a:pPr>
              <a:spcBef>
                <a:spcPts val="1400"/>
              </a:spcBef>
            </a:pPr>
            <a:endParaRPr lang="en-US" sz="1800" dirty="0"/>
          </a:p>
        </p:txBody>
      </p:sp>
      <p:pic>
        <p:nvPicPr>
          <p:cNvPr id="6" name="Picture 5">
            <a:extLst>
              <a:ext uri="{FF2B5EF4-FFF2-40B4-BE49-F238E27FC236}">
                <a16:creationId xmlns:a16="http://schemas.microsoft.com/office/drawing/2014/main" id="{5D51B910-0964-D634-7142-7D23862D7358}"/>
              </a:ext>
            </a:extLst>
          </p:cNvPr>
          <p:cNvPicPr>
            <a:picLocks noChangeAspect="1"/>
          </p:cNvPicPr>
          <p:nvPr/>
        </p:nvPicPr>
        <p:blipFill>
          <a:blip r:embed="rId2"/>
          <a:stretch>
            <a:fillRect/>
          </a:stretch>
        </p:blipFill>
        <p:spPr>
          <a:xfrm>
            <a:off x="5396720" y="1401885"/>
            <a:ext cx="6124575" cy="4295775"/>
          </a:xfrm>
          <a:prstGeom prst="rect">
            <a:avLst/>
          </a:prstGeom>
        </p:spPr>
      </p:pic>
    </p:spTree>
    <p:extLst>
      <p:ext uri="{BB962C8B-B14F-4D97-AF65-F5344CB8AC3E}">
        <p14:creationId xmlns:p14="http://schemas.microsoft.com/office/powerpoint/2010/main" val="1995538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E5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FFFFFF"/>
                </a:solidFill>
                <a:latin typeface="+mj-lt"/>
                <a:ea typeface="+mj-ea"/>
                <a:cs typeface="+mj-cs"/>
              </a:rPr>
              <a:t>All launch sites global map markers</a:t>
            </a: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4207933" y="1243596"/>
            <a:ext cx="7347537" cy="437178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075537C-CA84-1446-933C-8E9D027F9201}" type="slidenum">
              <a:rPr lang="en-US" sz="1200" smtClean="0">
                <a:solidFill>
                  <a:schemeClr val="tx1">
                    <a:tint val="75000"/>
                  </a:schemeClr>
                </a:solidFill>
                <a:latin typeface="+mn-lt"/>
              </a:rPr>
              <a:pPr algn="l">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A6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Markers showing launch sites with color labels</a:t>
            </a:r>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4207933" y="1803846"/>
            <a:ext cx="7347537" cy="325128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075537C-CA84-1446-933C-8E9D027F9201}" type="slidenum">
              <a:rPr lang="en-US" sz="1200" smtClean="0">
                <a:solidFill>
                  <a:schemeClr val="tx1">
                    <a:tint val="75000"/>
                  </a:schemeClr>
                </a:solidFill>
                <a:latin typeface="+mn-lt"/>
              </a:rPr>
              <a:pPr algn="l">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85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Launch Site distance to landmarks</a:t>
            </a: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4207933" y="1849767"/>
            <a:ext cx="7347537" cy="315944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075537C-CA84-1446-933C-8E9D027F9201}" type="slidenum">
              <a:rPr lang="en-US" sz="1200" smtClean="0">
                <a:solidFill>
                  <a:schemeClr val="tx1">
                    <a:tint val="75000"/>
                  </a:schemeClr>
                </a:solidFill>
                <a:latin typeface="+mn-lt"/>
              </a:rPr>
              <a:pPr algn="l">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000" kern="1200">
                <a:solidFill>
                  <a:schemeClr val="bg1"/>
                </a:solidFill>
                <a:latin typeface="+mj-lt"/>
                <a:ea typeface="+mj-ea"/>
                <a:cs typeface="+mj-cs"/>
              </a:rPr>
              <a:t>Pie chart showing the success percentage achieved by each launch site</a:t>
            </a:r>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1421320" y="1675227"/>
            <a:ext cx="9349359"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556532" y="930391"/>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000" kern="1200" dirty="0">
                <a:solidFill>
                  <a:schemeClr val="bg1"/>
                </a:solidFill>
                <a:latin typeface="+mj-lt"/>
                <a:ea typeface="+mj-ea"/>
                <a:cs typeface="+mj-cs"/>
              </a:rPr>
              <a:t>Pie chart showing the Launch site with the highest launch success ratio</a:t>
            </a:r>
          </a:p>
          <a:p>
            <a:pPr algn="ctr">
              <a:spcAft>
                <a:spcPts val="600"/>
              </a:spcAft>
            </a:pPr>
            <a:endParaRPr lang="en-US" sz="30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241439" y="1675227"/>
            <a:ext cx="7709121"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mn-lt"/>
              </a:rPr>
              <a:pPr>
                <a:spcAft>
                  <a:spcPts val="600"/>
                </a:spcAft>
              </a:pPr>
              <a:t>4</a:t>
            </a:fld>
            <a:endParaRPr lang="en-US" dirty="0">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96957" y="1530575"/>
            <a:ext cx="11042373"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mn-lt"/>
              </a:rPr>
              <a:t>Project background and context</a:t>
            </a:r>
          </a:p>
          <a:p>
            <a:pPr marL="457200" lvl="1" indent="0" algn="just">
              <a:spcBef>
                <a:spcPts val="1400"/>
              </a:spcBef>
              <a:buNone/>
            </a:pPr>
            <a:r>
              <a:rPr lang="en-US" sz="1800" dirty="0">
                <a:solidFill>
                  <a:schemeClr val="accent3">
                    <a:lumMod val="25000"/>
                  </a:schemeClr>
                </a:solidFill>
                <a:latin typeface="+mn-l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mn-lt"/>
              </a:rPr>
              <a:t>Problems you want to find answers</a:t>
            </a:r>
          </a:p>
          <a:p>
            <a:pPr lvl="1">
              <a:spcBef>
                <a:spcPts val="1400"/>
              </a:spcBef>
              <a:buFontTx/>
              <a:buChar char="-"/>
            </a:pPr>
            <a:r>
              <a:rPr lang="en-US" sz="1800" dirty="0">
                <a:solidFill>
                  <a:schemeClr val="accent3">
                    <a:lumMod val="25000"/>
                  </a:schemeClr>
                </a:solidFill>
                <a:latin typeface="+mn-lt"/>
              </a:rPr>
              <a:t>What factors determine if the rocket will land successfully?</a:t>
            </a:r>
          </a:p>
          <a:p>
            <a:pPr lvl="1">
              <a:spcBef>
                <a:spcPts val="1400"/>
              </a:spcBef>
              <a:buFontTx/>
              <a:buChar char="-"/>
            </a:pPr>
            <a:r>
              <a:rPr lang="en-US" sz="1800" dirty="0">
                <a:solidFill>
                  <a:schemeClr val="accent3">
                    <a:lumMod val="25000"/>
                  </a:schemeClr>
                </a:solidFill>
                <a:latin typeface="+mn-lt"/>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mn-lt"/>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200" kern="1200">
                <a:solidFill>
                  <a:schemeClr val="bg1"/>
                </a:solidFill>
                <a:latin typeface="+mj-lt"/>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643467" y="1909415"/>
            <a:ext cx="10905066" cy="392582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Classification Accuracy</a:t>
            </a:r>
          </a:p>
        </p:txBody>
      </p:sp>
      <p:sp>
        <p:nvSpPr>
          <p:cNvPr id="29" name="Rectangle 2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Confusion Matrix</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3732051" y="2734056"/>
            <a:ext cx="4816289" cy="348386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Conclusions</a:t>
            </a:r>
          </a:p>
        </p:txBody>
      </p:sp>
      <p:sp>
        <p:nvSpPr>
          <p:cNvPr id="20" name="Rectangle 1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15568" y="2481943"/>
            <a:ext cx="10168128" cy="3695020"/>
          </a:xfrm>
          <a:prstGeom prst="rect">
            <a:avLst/>
          </a:prstGeom>
        </p:spPr>
        <p:txBody>
          <a:bodyPr vert="horz" lIns="91440" tIns="45720" rIns="91440" bIns="45720" rtlCol="0">
            <a:normAutofit/>
          </a:bodyPr>
          <a:lstStyle/>
          <a:p>
            <a:pPr marL="0">
              <a:spcBef>
                <a:spcPts val="1400"/>
              </a:spcBef>
            </a:pPr>
            <a:r>
              <a:rPr lang="en-US" sz="2200" dirty="0"/>
              <a:t>We can conclude that:</a:t>
            </a:r>
          </a:p>
          <a:p>
            <a:pPr>
              <a:spcBef>
                <a:spcPts val="1400"/>
              </a:spcBef>
            </a:pPr>
            <a:r>
              <a:rPr lang="en-US" sz="2200" dirty="0"/>
              <a:t>The larger the flight amount at a launch site, the greater the success rate at a launch site.</a:t>
            </a:r>
          </a:p>
          <a:p>
            <a:pPr>
              <a:spcBef>
                <a:spcPts val="1400"/>
              </a:spcBef>
            </a:pPr>
            <a:r>
              <a:rPr lang="en-US" sz="2200" dirty="0"/>
              <a:t>Launch success rate started to increase in 2013 till 2020.</a:t>
            </a:r>
          </a:p>
          <a:p>
            <a:pPr>
              <a:spcBef>
                <a:spcPts val="1400"/>
              </a:spcBef>
            </a:pPr>
            <a:r>
              <a:rPr lang="en-US" sz="2200" dirty="0"/>
              <a:t>Orbits ES-L1, GEO, HEO, SSO, VLEO had the most success rate.</a:t>
            </a:r>
          </a:p>
          <a:p>
            <a:pPr>
              <a:spcBef>
                <a:spcPts val="1400"/>
              </a:spcBef>
            </a:pPr>
            <a:r>
              <a:rPr lang="en-US" sz="2200" dirty="0"/>
              <a:t>KSC LC-39A had the most successful launches of any sites.</a:t>
            </a:r>
          </a:p>
          <a:p>
            <a:pPr>
              <a:spcBef>
                <a:spcPts val="1400"/>
              </a:spcBef>
            </a:pPr>
            <a:r>
              <a:rPr lang="en-US" sz="2200" dirty="0"/>
              <a:t>The Decision tree classifier is the best machine learning algorithm for this task.</a:t>
            </a:r>
          </a:p>
          <a:p>
            <a:pPr>
              <a:spcBef>
                <a:spcPts val="1400"/>
              </a:spcBef>
            </a:pPr>
            <a:endParaRPr lang="en-US" sz="2200"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latin typeface="+mn-lt"/>
              </a:rPr>
              <a:t>6</a:t>
            </a:fld>
            <a:endParaRPr lang="en-US" dirty="0">
              <a:latin typeface="+mn-lt"/>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rPr>
              <a:t>Executive Summary</a:t>
            </a:r>
          </a:p>
          <a:p>
            <a:pPr>
              <a:lnSpc>
                <a:spcPct val="120000"/>
              </a:lnSpc>
              <a:spcBef>
                <a:spcPts val="1400"/>
              </a:spcBef>
            </a:pPr>
            <a:r>
              <a:rPr lang="en-US" sz="8800" dirty="0">
                <a:solidFill>
                  <a:schemeClr val="accent3">
                    <a:lumMod val="25000"/>
                  </a:schemeClr>
                </a:solidFill>
                <a:latin typeface="+mn-lt"/>
              </a:rPr>
              <a:t>Data collection methodology:</a:t>
            </a:r>
          </a:p>
          <a:p>
            <a:pPr lvl="1">
              <a:lnSpc>
                <a:spcPct val="120000"/>
              </a:lnSpc>
              <a:spcBef>
                <a:spcPts val="1400"/>
              </a:spcBef>
            </a:pPr>
            <a:r>
              <a:rPr lang="en-US" sz="7600" dirty="0">
                <a:solidFill>
                  <a:schemeClr val="bg2">
                    <a:lumMod val="50000"/>
                  </a:schemeClr>
                </a:solidFill>
                <a:latin typeface="+mn-lt"/>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mn-lt"/>
              </a:rPr>
              <a:t>Perform data wrangling</a:t>
            </a:r>
          </a:p>
          <a:p>
            <a:pPr lvl="1">
              <a:lnSpc>
                <a:spcPct val="120000"/>
              </a:lnSpc>
              <a:spcBef>
                <a:spcPts val="1400"/>
              </a:spcBef>
            </a:pPr>
            <a:r>
              <a:rPr lang="en-US" sz="7600" dirty="0">
                <a:solidFill>
                  <a:schemeClr val="bg2">
                    <a:lumMod val="50000"/>
                  </a:schemeClr>
                </a:solidFill>
                <a:latin typeface="+mn-lt"/>
              </a:rPr>
              <a:t>One-hot encoding was applied to categorical features</a:t>
            </a:r>
          </a:p>
          <a:p>
            <a:pPr>
              <a:lnSpc>
                <a:spcPct val="120000"/>
              </a:lnSpc>
              <a:spcBef>
                <a:spcPts val="1400"/>
              </a:spcBef>
            </a:pPr>
            <a:r>
              <a:rPr lang="en-US" sz="8800" dirty="0">
                <a:solidFill>
                  <a:schemeClr val="accent3">
                    <a:lumMod val="25000"/>
                  </a:schemeClr>
                </a:solidFill>
                <a:latin typeface="+mn-lt"/>
              </a:rPr>
              <a:t>Perform exploratory data analysis (EDA) using visualization and SQL</a:t>
            </a:r>
          </a:p>
          <a:p>
            <a:pPr>
              <a:lnSpc>
                <a:spcPct val="120000"/>
              </a:lnSpc>
              <a:spcBef>
                <a:spcPts val="1400"/>
              </a:spcBef>
            </a:pPr>
            <a:r>
              <a:rPr lang="en-US" sz="8800" dirty="0">
                <a:solidFill>
                  <a:schemeClr val="accent3">
                    <a:lumMod val="25000"/>
                  </a:schemeClr>
                </a:solidFill>
                <a:latin typeface="+mn-lt"/>
              </a:rPr>
              <a:t>Perform interactive visual analytics using Folium and Plotly Dash</a:t>
            </a:r>
          </a:p>
          <a:p>
            <a:pPr>
              <a:lnSpc>
                <a:spcPct val="120000"/>
              </a:lnSpc>
              <a:spcBef>
                <a:spcPts val="1400"/>
              </a:spcBef>
            </a:pPr>
            <a:r>
              <a:rPr lang="en-US" sz="8800" dirty="0">
                <a:solidFill>
                  <a:schemeClr val="accent3">
                    <a:lumMod val="25000"/>
                  </a:schemeClr>
                </a:solidFill>
                <a:latin typeface="+mn-lt"/>
              </a:rPr>
              <a:t>Perform predictive analysis using classification models</a:t>
            </a:r>
          </a:p>
          <a:p>
            <a:pPr lvl="1">
              <a:lnSpc>
                <a:spcPct val="120000"/>
              </a:lnSpc>
              <a:spcBef>
                <a:spcPts val="1400"/>
              </a:spcBef>
            </a:pPr>
            <a:r>
              <a:rPr lang="en-US" sz="7600" dirty="0">
                <a:solidFill>
                  <a:schemeClr val="bg2">
                    <a:lumMod val="50000"/>
                  </a:schemeClr>
                </a:solidFill>
                <a:latin typeface="+mn-lt"/>
              </a:rPr>
              <a:t>How to build, tune, evaluate classification models</a:t>
            </a:r>
          </a:p>
          <a:p>
            <a:pPr>
              <a:lnSpc>
                <a:spcPct val="120000"/>
              </a:lnSpc>
              <a:spcBef>
                <a:spcPts val="1400"/>
              </a:spcBef>
            </a:pPr>
            <a:endParaRPr lang="en-US" sz="88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latin typeface="+mn-lt"/>
              </a:rPr>
              <a:t>7</a:t>
            </a:fld>
            <a:endParaRPr lang="en-US">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rPr>
              <a:t>The data was collected using various methods</a:t>
            </a:r>
          </a:p>
          <a:p>
            <a:pPr lvl="1" algn="just">
              <a:lnSpc>
                <a:spcPct val="100000"/>
              </a:lnSpc>
              <a:spcBef>
                <a:spcPts val="1400"/>
              </a:spcBef>
              <a:buFontTx/>
              <a:buChar char="-"/>
            </a:pPr>
            <a:r>
              <a:rPr lang="en-US" sz="1900" dirty="0">
                <a:solidFill>
                  <a:schemeClr val="accent3">
                    <a:lumMod val="25000"/>
                  </a:schemeClr>
                </a:solidFill>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rPr>
              <a:t>Next, we decoded the response content as a Json using .json() function call and turn it into a pandas </a:t>
            </a:r>
            <a:r>
              <a:rPr lang="en-US" sz="1900" dirty="0" err="1">
                <a:solidFill>
                  <a:schemeClr val="accent3">
                    <a:lumMod val="25000"/>
                  </a:schemeClr>
                </a:solidFill>
              </a:rPr>
              <a:t>dataframe</a:t>
            </a:r>
            <a:r>
              <a:rPr lang="en-US" sz="1900" dirty="0">
                <a:solidFill>
                  <a:schemeClr val="accent3">
                    <a:lumMod val="25000"/>
                  </a:schemeClr>
                </a:solidFill>
              </a:rPr>
              <a:t> using .</a:t>
            </a:r>
            <a:r>
              <a:rPr lang="en-US" sz="1900" dirty="0" err="1">
                <a:solidFill>
                  <a:schemeClr val="accent3">
                    <a:lumMod val="25000"/>
                  </a:schemeClr>
                </a:solidFill>
              </a:rPr>
              <a:t>json_normalize</a:t>
            </a:r>
            <a:r>
              <a:rPr lang="en-US" sz="1900" dirty="0">
                <a:solidFill>
                  <a:schemeClr val="accent3">
                    <a:lumMod val="25000"/>
                  </a:schemeClr>
                </a:solidFill>
              </a:rPr>
              <a:t>().</a:t>
            </a:r>
          </a:p>
          <a:p>
            <a:pPr lvl="1" algn="just">
              <a:lnSpc>
                <a:spcPct val="100000"/>
              </a:lnSpc>
              <a:spcBef>
                <a:spcPts val="1400"/>
              </a:spcBef>
              <a:buFontTx/>
              <a:buChar char="-"/>
            </a:pPr>
            <a:r>
              <a:rPr lang="en-US" sz="1900" dirty="0">
                <a:solidFill>
                  <a:schemeClr val="accent3">
                    <a:lumMod val="25000"/>
                  </a:schemeClr>
                </a:solidFill>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rPr>
              <a:t>The objective was to extract the launch records as HTML table, parse the table and convert it to a pandas </a:t>
            </a:r>
            <a:r>
              <a:rPr lang="en-US" sz="1900" dirty="0" err="1">
                <a:solidFill>
                  <a:schemeClr val="accent3">
                    <a:lumMod val="25000"/>
                  </a:schemeClr>
                </a:solidFill>
              </a:rPr>
              <a:t>dataframe</a:t>
            </a:r>
            <a:r>
              <a:rPr lang="en-US" sz="1900" dirty="0">
                <a:solidFill>
                  <a:schemeClr val="accent3">
                    <a:lumMod val="25000"/>
                  </a:schemeClr>
                </a:solidFill>
              </a:rPr>
              <a:t> for future analysis.</a:t>
            </a:r>
          </a:p>
          <a:p>
            <a:pPr lvl="1">
              <a:lnSpc>
                <a:spcPct val="100000"/>
              </a:lnSpc>
              <a:spcBef>
                <a:spcPts val="1400"/>
              </a:spcBef>
              <a:buFontTx/>
              <a:buChar char="-"/>
            </a:pPr>
            <a:endParaRPr lang="en-US" sz="1800" dirty="0">
              <a:solidFill>
                <a:schemeClr val="accent3">
                  <a:lumMod val="25000"/>
                </a:schemeClr>
              </a:solidFill>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Data Collection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latin typeface="+mn-lt"/>
              </a:rPr>
              <a:t>8</a:t>
            </a:fld>
            <a:endParaRPr lang="en-US" dirty="0">
              <a:latin typeface="+mn-lt"/>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99088"/>
            <a:ext cx="1070865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rPr>
              <a:t>We used the get request to the SpaceX API to collect data, clean the requested data and did some basic data wrangling and formatting.</a:t>
            </a:r>
          </a:p>
          <a:p>
            <a:pPr>
              <a:lnSpc>
                <a:spcPct val="100000"/>
              </a:lnSpc>
              <a:spcBef>
                <a:spcPts val="1400"/>
              </a:spcBef>
            </a:pPr>
            <a:r>
              <a:rPr lang="en-US" sz="2000" dirty="0">
                <a:solidFill>
                  <a:schemeClr val="accent3">
                    <a:lumMod val="25000"/>
                  </a:schemeClr>
                </a:solidFill>
              </a:rPr>
              <a:t>The link to the notebook is </a:t>
            </a:r>
            <a:r>
              <a:rPr lang="en-US" sz="2000" dirty="0">
                <a:solidFill>
                  <a:srgbClr val="1C7DDB"/>
                </a:solidFill>
              </a:rPr>
              <a:t>https://github.com/ryomakung55/testrepo/blob/834fc636d5c04066a3486545d515bdc0e403217c/Data%20Collection%20API-2.ipynb</a:t>
            </a:r>
            <a:endParaRPr lang="en-US" sz="2400" dirty="0"/>
          </a:p>
          <a:p>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458876" y="3186223"/>
            <a:ext cx="3480254" cy="32409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latin typeface="+mn-lt"/>
              </a:rPr>
              <a:t>9</a:t>
            </a:fld>
            <a:endParaRPr lang="en-US">
              <a:latin typeface="+mn-lt"/>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629997" y="1542935"/>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rPr>
              <a:t>We applied web scrapping to webscrap Falcon 9 launch records with BeautifulSoup </a:t>
            </a:r>
          </a:p>
          <a:p>
            <a:pPr>
              <a:lnSpc>
                <a:spcPct val="100000"/>
              </a:lnSpc>
              <a:spcBef>
                <a:spcPts val="1400"/>
              </a:spcBef>
            </a:pPr>
            <a:r>
              <a:rPr lang="en-US" sz="2200" dirty="0">
                <a:solidFill>
                  <a:schemeClr val="accent3">
                    <a:lumMod val="25000"/>
                  </a:schemeClr>
                </a:solidFill>
              </a:rPr>
              <a:t>We parsed the table and converted it into a pandas dataframe.</a:t>
            </a:r>
          </a:p>
          <a:p>
            <a:pPr>
              <a:lnSpc>
                <a:spcPct val="100000"/>
              </a:lnSpc>
              <a:spcBef>
                <a:spcPts val="1400"/>
              </a:spcBef>
            </a:pPr>
            <a:r>
              <a:rPr lang="en-US" sz="2200" dirty="0">
                <a:solidFill>
                  <a:schemeClr val="accent3">
                    <a:lumMod val="25000"/>
                  </a:schemeClr>
                </a:solidFill>
              </a:rPr>
              <a:t>The link to the notebook is </a:t>
            </a:r>
            <a:r>
              <a:rPr lang="en-US" sz="2200" dirty="0">
                <a:solidFill>
                  <a:srgbClr val="1C7DDB"/>
                </a:solidFill>
              </a:rPr>
              <a:t>https://github.com/ryomakung55/testrepo/blob/834fc636d5c04066a3486545d515bdc0e403217c/Data%20Collection%20with%20Web%20Scraping-3.ipynb</a:t>
            </a:r>
            <a:endParaRPr lang="en-US" sz="22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n-lt"/>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mn-lt"/>
              </a:rPr>
              <a:t>Data Collection - Scraping</a:t>
            </a: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1007016" y="1542935"/>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1412</TotalTime>
  <Words>1795</Words>
  <Application>Microsoft Office PowerPoint</Application>
  <PresentationFormat>Widescreen</PresentationFormat>
  <Paragraphs>201</Paragraphs>
  <Slides>45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BONKBANK FF</cp:lastModifiedBy>
  <cp:revision>199</cp:revision>
  <dcterms:created xsi:type="dcterms:W3CDTF">2021-04-29T18:58:34Z</dcterms:created>
  <dcterms:modified xsi:type="dcterms:W3CDTF">2023-10-02T09:24:15Z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